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4" autoAdjust="0"/>
    <p:restoredTop sz="94660"/>
  </p:normalViewPr>
  <p:slideViewPr>
    <p:cSldViewPr snapToGrid="0">
      <p:cViewPr varScale="1">
        <p:scale>
          <a:sx n="86" d="100"/>
          <a:sy n="86" d="100"/>
        </p:scale>
        <p:origin x="4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 Gevers - van Uden" userId="3bc1b155-21dc-4228-af2e-9a69b1d3578e" providerId="ADAL" clId="{C2787515-D5EF-4074-B025-617245FBC5EE}"/>
    <pc:docChg chg="undo custSel addSld delSld modSld sldOrd">
      <pc:chgData name="Kim Gevers - van Uden" userId="3bc1b155-21dc-4228-af2e-9a69b1d3578e" providerId="ADAL" clId="{C2787515-D5EF-4074-B025-617245FBC5EE}" dt="2022-03-15T13:56:09.940" v="921" actId="20577"/>
      <pc:docMkLst>
        <pc:docMk/>
      </pc:docMkLst>
      <pc:sldChg chg="new del">
        <pc:chgData name="Kim Gevers - van Uden" userId="3bc1b155-21dc-4228-af2e-9a69b1d3578e" providerId="ADAL" clId="{C2787515-D5EF-4074-B025-617245FBC5EE}" dt="2022-03-09T13:16:06.032" v="1" actId="47"/>
        <pc:sldMkLst>
          <pc:docMk/>
          <pc:sldMk cId="369512754" sldId="257"/>
        </pc:sldMkLst>
      </pc:sldChg>
      <pc:sldChg chg="addSp modSp new mod setBg setClrOvrMap">
        <pc:chgData name="Kim Gevers - van Uden" userId="3bc1b155-21dc-4228-af2e-9a69b1d3578e" providerId="ADAL" clId="{C2787515-D5EF-4074-B025-617245FBC5EE}" dt="2022-03-15T13:03:38.064" v="189" actId="20577"/>
        <pc:sldMkLst>
          <pc:docMk/>
          <pc:sldMk cId="2524066996" sldId="257"/>
        </pc:sldMkLst>
        <pc:spChg chg="mod">
          <ac:chgData name="Kim Gevers - van Uden" userId="3bc1b155-21dc-4228-af2e-9a69b1d3578e" providerId="ADAL" clId="{C2787515-D5EF-4074-B025-617245FBC5EE}" dt="2022-03-09T13:23:27.094" v="45" actId="20577"/>
          <ac:spMkLst>
            <pc:docMk/>
            <pc:sldMk cId="2524066996" sldId="257"/>
            <ac:spMk id="2" creationId="{DC21BCA6-47D7-4AAC-A890-A146DD75786F}"/>
          </ac:spMkLst>
        </pc:spChg>
        <pc:spChg chg="mod">
          <ac:chgData name="Kim Gevers - van Uden" userId="3bc1b155-21dc-4228-af2e-9a69b1d3578e" providerId="ADAL" clId="{C2787515-D5EF-4074-B025-617245FBC5EE}" dt="2022-03-15T13:03:38.064" v="189" actId="20577"/>
          <ac:spMkLst>
            <pc:docMk/>
            <pc:sldMk cId="2524066996" sldId="257"/>
            <ac:spMk id="3" creationId="{D7586E0B-216A-4521-91CC-C445E0A4A5C6}"/>
          </ac:spMkLst>
        </pc:spChg>
        <pc:spChg chg="add">
          <ac:chgData name="Kim Gevers - van Uden" userId="3bc1b155-21dc-4228-af2e-9a69b1d3578e" providerId="ADAL" clId="{C2787515-D5EF-4074-B025-617245FBC5EE}" dt="2022-03-09T13:17:17.027" v="3" actId="26606"/>
          <ac:spMkLst>
            <pc:docMk/>
            <pc:sldMk cId="2524066996" sldId="257"/>
            <ac:spMk id="8" creationId="{AD2D45C7-2E37-44FD-AC77-116CD14B9ED9}"/>
          </ac:spMkLst>
        </pc:spChg>
        <pc:spChg chg="add">
          <ac:chgData name="Kim Gevers - van Uden" userId="3bc1b155-21dc-4228-af2e-9a69b1d3578e" providerId="ADAL" clId="{C2787515-D5EF-4074-B025-617245FBC5EE}" dt="2022-03-09T13:17:17.027" v="3" actId="26606"/>
          <ac:spMkLst>
            <pc:docMk/>
            <pc:sldMk cId="2524066996" sldId="257"/>
            <ac:spMk id="10" creationId="{1FF88480-2CF1-4C54-8CE3-2CA9CD9FF896}"/>
          </ac:spMkLst>
        </pc:spChg>
      </pc:sldChg>
      <pc:sldChg chg="addSp modSp new mod setBg setClrOvrMap">
        <pc:chgData name="Kim Gevers - van Uden" userId="3bc1b155-21dc-4228-af2e-9a69b1d3578e" providerId="ADAL" clId="{C2787515-D5EF-4074-B025-617245FBC5EE}" dt="2022-03-15T13:06:32.642" v="355" actId="20577"/>
        <pc:sldMkLst>
          <pc:docMk/>
          <pc:sldMk cId="3243224014" sldId="258"/>
        </pc:sldMkLst>
        <pc:spChg chg="mod">
          <ac:chgData name="Kim Gevers - van Uden" userId="3bc1b155-21dc-4228-af2e-9a69b1d3578e" providerId="ADAL" clId="{C2787515-D5EF-4074-B025-617245FBC5EE}" dt="2022-03-15T13:04:33.298" v="224" actId="14100"/>
          <ac:spMkLst>
            <pc:docMk/>
            <pc:sldMk cId="3243224014" sldId="258"/>
            <ac:spMk id="2" creationId="{B4F22171-BB50-4211-967C-C3D4841A49AF}"/>
          </ac:spMkLst>
        </pc:spChg>
        <pc:spChg chg="mod">
          <ac:chgData name="Kim Gevers - van Uden" userId="3bc1b155-21dc-4228-af2e-9a69b1d3578e" providerId="ADAL" clId="{C2787515-D5EF-4074-B025-617245FBC5EE}" dt="2022-03-15T13:06:32.642" v="355" actId="20577"/>
          <ac:spMkLst>
            <pc:docMk/>
            <pc:sldMk cId="3243224014" sldId="258"/>
            <ac:spMk id="3" creationId="{B838B115-A330-47E3-905D-244BF91B935A}"/>
          </ac:spMkLst>
        </pc:spChg>
        <pc:spChg chg="add">
          <ac:chgData name="Kim Gevers - van Uden" userId="3bc1b155-21dc-4228-af2e-9a69b1d3578e" providerId="ADAL" clId="{C2787515-D5EF-4074-B025-617245FBC5EE}" dt="2022-03-09T13:20:02.833" v="9" actId="26606"/>
          <ac:spMkLst>
            <pc:docMk/>
            <pc:sldMk cId="3243224014" sldId="258"/>
            <ac:spMk id="8" creationId="{AD2D45C7-2E37-44FD-AC77-116CD14B9ED9}"/>
          </ac:spMkLst>
        </pc:spChg>
        <pc:spChg chg="add">
          <ac:chgData name="Kim Gevers - van Uden" userId="3bc1b155-21dc-4228-af2e-9a69b1d3578e" providerId="ADAL" clId="{C2787515-D5EF-4074-B025-617245FBC5EE}" dt="2022-03-09T13:20:02.833" v="9" actId="26606"/>
          <ac:spMkLst>
            <pc:docMk/>
            <pc:sldMk cId="3243224014" sldId="258"/>
            <ac:spMk id="10" creationId="{1FF88480-2CF1-4C54-8CE3-2CA9CD9FF896}"/>
          </ac:spMkLst>
        </pc:spChg>
      </pc:sldChg>
      <pc:sldChg chg="addSp modSp new mod setBg setClrOvrMap">
        <pc:chgData name="Kim Gevers - van Uden" userId="3bc1b155-21dc-4228-af2e-9a69b1d3578e" providerId="ADAL" clId="{C2787515-D5EF-4074-B025-617245FBC5EE}" dt="2022-03-15T13:56:09.940" v="921" actId="20577"/>
        <pc:sldMkLst>
          <pc:docMk/>
          <pc:sldMk cId="531972230" sldId="259"/>
        </pc:sldMkLst>
        <pc:spChg chg="mod">
          <ac:chgData name="Kim Gevers - van Uden" userId="3bc1b155-21dc-4228-af2e-9a69b1d3578e" providerId="ADAL" clId="{C2787515-D5EF-4074-B025-617245FBC5EE}" dt="2022-03-15T13:09:35.377" v="454" actId="14100"/>
          <ac:spMkLst>
            <pc:docMk/>
            <pc:sldMk cId="531972230" sldId="259"/>
            <ac:spMk id="2" creationId="{04128E86-582C-4C81-AC89-CCBC8724E29E}"/>
          </ac:spMkLst>
        </pc:spChg>
        <pc:spChg chg="mod">
          <ac:chgData name="Kim Gevers - van Uden" userId="3bc1b155-21dc-4228-af2e-9a69b1d3578e" providerId="ADAL" clId="{C2787515-D5EF-4074-B025-617245FBC5EE}" dt="2022-03-15T13:56:09.940" v="921" actId="20577"/>
          <ac:spMkLst>
            <pc:docMk/>
            <pc:sldMk cId="531972230" sldId="259"/>
            <ac:spMk id="3" creationId="{CD557CBE-514D-4976-98AB-B16A6C5C7494}"/>
          </ac:spMkLst>
        </pc:spChg>
        <pc:spChg chg="add">
          <ac:chgData name="Kim Gevers - van Uden" userId="3bc1b155-21dc-4228-af2e-9a69b1d3578e" providerId="ADAL" clId="{C2787515-D5EF-4074-B025-617245FBC5EE}" dt="2022-03-09T13:20:24.823" v="13" actId="26606"/>
          <ac:spMkLst>
            <pc:docMk/>
            <pc:sldMk cId="531972230" sldId="259"/>
            <ac:spMk id="8" creationId="{AD2D45C7-2E37-44FD-AC77-116CD14B9ED9}"/>
          </ac:spMkLst>
        </pc:spChg>
        <pc:spChg chg="add">
          <ac:chgData name="Kim Gevers - van Uden" userId="3bc1b155-21dc-4228-af2e-9a69b1d3578e" providerId="ADAL" clId="{C2787515-D5EF-4074-B025-617245FBC5EE}" dt="2022-03-09T13:20:24.823" v="13" actId="26606"/>
          <ac:spMkLst>
            <pc:docMk/>
            <pc:sldMk cId="531972230" sldId="259"/>
            <ac:spMk id="10" creationId="{1FF88480-2CF1-4C54-8CE3-2CA9CD9FF896}"/>
          </ac:spMkLst>
        </pc:spChg>
      </pc:sldChg>
      <pc:sldChg chg="new del">
        <pc:chgData name="Kim Gevers - van Uden" userId="3bc1b155-21dc-4228-af2e-9a69b1d3578e" providerId="ADAL" clId="{C2787515-D5EF-4074-B025-617245FBC5EE}" dt="2022-03-09T13:20:16.147" v="11" actId="47"/>
        <pc:sldMkLst>
          <pc:docMk/>
          <pc:sldMk cId="1604730024" sldId="259"/>
        </pc:sldMkLst>
      </pc:sldChg>
      <pc:sldChg chg="addSp delSp modSp new mod ord setBg setClrOvrMap">
        <pc:chgData name="Kim Gevers - van Uden" userId="3bc1b155-21dc-4228-af2e-9a69b1d3578e" providerId="ADAL" clId="{C2787515-D5EF-4074-B025-617245FBC5EE}" dt="2022-03-15T13:53:02.074" v="849" actId="27636"/>
        <pc:sldMkLst>
          <pc:docMk/>
          <pc:sldMk cId="3392196270" sldId="260"/>
        </pc:sldMkLst>
        <pc:spChg chg="mod">
          <ac:chgData name="Kim Gevers - van Uden" userId="3bc1b155-21dc-4228-af2e-9a69b1d3578e" providerId="ADAL" clId="{C2787515-D5EF-4074-B025-617245FBC5EE}" dt="2022-03-15T13:13:18.503" v="664" actId="14100"/>
          <ac:spMkLst>
            <pc:docMk/>
            <pc:sldMk cId="3392196270" sldId="260"/>
            <ac:spMk id="2" creationId="{AD4BF210-8C01-456E-901B-AE64406B3922}"/>
          </ac:spMkLst>
        </pc:spChg>
        <pc:spChg chg="mod">
          <ac:chgData name="Kim Gevers - van Uden" userId="3bc1b155-21dc-4228-af2e-9a69b1d3578e" providerId="ADAL" clId="{C2787515-D5EF-4074-B025-617245FBC5EE}" dt="2022-03-15T13:53:02.074" v="849" actId="27636"/>
          <ac:spMkLst>
            <pc:docMk/>
            <pc:sldMk cId="3392196270" sldId="260"/>
            <ac:spMk id="3" creationId="{09438151-396B-431A-BB07-F31FD8280D26}"/>
          </ac:spMkLst>
        </pc:spChg>
        <pc:spChg chg="add del mod">
          <ac:chgData name="Kim Gevers - van Uden" userId="3bc1b155-21dc-4228-af2e-9a69b1d3578e" providerId="ADAL" clId="{C2787515-D5EF-4074-B025-617245FBC5EE}" dt="2022-03-15T13:52:19.463" v="837" actId="478"/>
          <ac:spMkLst>
            <pc:docMk/>
            <pc:sldMk cId="3392196270" sldId="260"/>
            <ac:spMk id="4" creationId="{4DB8013A-0F50-4F49-85B0-2F7F0B4D4782}"/>
          </ac:spMkLst>
        </pc:spChg>
        <pc:spChg chg="add">
          <ac:chgData name="Kim Gevers - van Uden" userId="3bc1b155-21dc-4228-af2e-9a69b1d3578e" providerId="ADAL" clId="{C2787515-D5EF-4074-B025-617245FBC5EE}" dt="2022-03-09T13:20:31.864" v="15" actId="26606"/>
          <ac:spMkLst>
            <pc:docMk/>
            <pc:sldMk cId="3392196270" sldId="260"/>
            <ac:spMk id="8" creationId="{AD2D45C7-2E37-44FD-AC77-116CD14B9ED9}"/>
          </ac:spMkLst>
        </pc:spChg>
        <pc:spChg chg="add">
          <ac:chgData name="Kim Gevers - van Uden" userId="3bc1b155-21dc-4228-af2e-9a69b1d3578e" providerId="ADAL" clId="{C2787515-D5EF-4074-B025-617245FBC5EE}" dt="2022-03-09T13:20:31.864" v="15" actId="26606"/>
          <ac:spMkLst>
            <pc:docMk/>
            <pc:sldMk cId="3392196270" sldId="260"/>
            <ac:spMk id="10" creationId="{1FF88480-2CF1-4C54-8CE3-2CA9CD9FF896}"/>
          </ac:spMkLst>
        </pc:spChg>
      </pc:sldChg>
      <pc:sldChg chg="addSp modSp new mod setBg setClrOvrMap">
        <pc:chgData name="Kim Gevers - van Uden" userId="3bc1b155-21dc-4228-af2e-9a69b1d3578e" providerId="ADAL" clId="{C2787515-D5EF-4074-B025-617245FBC5EE}" dt="2022-03-15T13:55:58.149" v="917" actId="20577"/>
        <pc:sldMkLst>
          <pc:docMk/>
          <pc:sldMk cId="2906500524" sldId="261"/>
        </pc:sldMkLst>
        <pc:spChg chg="mod">
          <ac:chgData name="Kim Gevers - van Uden" userId="3bc1b155-21dc-4228-af2e-9a69b1d3578e" providerId="ADAL" clId="{C2787515-D5EF-4074-B025-617245FBC5EE}" dt="2022-03-15T13:18:38.795" v="767" actId="1076"/>
          <ac:spMkLst>
            <pc:docMk/>
            <pc:sldMk cId="2906500524" sldId="261"/>
            <ac:spMk id="2" creationId="{DD20D8BE-2907-412A-B831-CEDBA567FE68}"/>
          </ac:spMkLst>
        </pc:spChg>
        <pc:spChg chg="mod">
          <ac:chgData name="Kim Gevers - van Uden" userId="3bc1b155-21dc-4228-af2e-9a69b1d3578e" providerId="ADAL" clId="{C2787515-D5EF-4074-B025-617245FBC5EE}" dt="2022-03-15T13:55:58.149" v="917" actId="20577"/>
          <ac:spMkLst>
            <pc:docMk/>
            <pc:sldMk cId="2906500524" sldId="261"/>
            <ac:spMk id="3" creationId="{8D1461A0-6BA4-4AAA-AA93-62529CDD92CC}"/>
          </ac:spMkLst>
        </pc:spChg>
        <pc:spChg chg="add">
          <ac:chgData name="Kim Gevers - van Uden" userId="3bc1b155-21dc-4228-af2e-9a69b1d3578e" providerId="ADAL" clId="{C2787515-D5EF-4074-B025-617245FBC5EE}" dt="2022-03-09T13:20:40.084" v="17" actId="26606"/>
          <ac:spMkLst>
            <pc:docMk/>
            <pc:sldMk cId="2906500524" sldId="261"/>
            <ac:spMk id="8" creationId="{AD2D45C7-2E37-44FD-AC77-116CD14B9ED9}"/>
          </ac:spMkLst>
        </pc:spChg>
        <pc:spChg chg="add">
          <ac:chgData name="Kim Gevers - van Uden" userId="3bc1b155-21dc-4228-af2e-9a69b1d3578e" providerId="ADAL" clId="{C2787515-D5EF-4074-B025-617245FBC5EE}" dt="2022-03-09T13:20:40.084" v="17" actId="26606"/>
          <ac:spMkLst>
            <pc:docMk/>
            <pc:sldMk cId="2906500524" sldId="261"/>
            <ac:spMk id="10" creationId="{1FF88480-2CF1-4C54-8CE3-2CA9CD9FF89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nl-NL"/>
              <a:t>Klik om stijl te bewerken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nl-NL"/>
              <a:t>Klik om stijl te bewerken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nl-NL"/>
              <a:t>Klik om stijl te bewerken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nl-NL"/>
              <a:t>Klik om stijl te bewerken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nl-NL"/>
              <a:t>Klik om stijl te bewerken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a:t>Klikken om de tekststijl van het model te bewerken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nl-NL"/>
              <a:t>Klik om stijl te bewerken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a:t>Klikken om de tekststijl van het model te bewerken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nl-NL"/>
              <a:t>Klik om stijl te bewerken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nl-NL"/>
              <a:t>Klik om stijl te bewerken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3/9/2022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3/9/2022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6B6A40-B7FE-4FE4-ABE2-988AAD3C7B5C}"/>
              </a:ext>
            </a:extLst>
          </p:cNvPr>
          <p:cNvSpPr>
            <a:spLocks noGrp="1"/>
          </p:cNvSpPr>
          <p:nvPr>
            <p:ph type="ctrTitle"/>
          </p:nvPr>
        </p:nvSpPr>
        <p:spPr/>
        <p:txBody>
          <a:bodyPr/>
          <a:lstStyle/>
          <a:p>
            <a:r>
              <a:rPr lang="nl-NL" dirty="0"/>
              <a:t>Secundaire preventie</a:t>
            </a:r>
          </a:p>
        </p:txBody>
      </p:sp>
      <p:sp>
        <p:nvSpPr>
          <p:cNvPr id="3" name="Ondertitel 2">
            <a:extLst>
              <a:ext uri="{FF2B5EF4-FFF2-40B4-BE49-F238E27FC236}">
                <a16:creationId xmlns:a16="http://schemas.microsoft.com/office/drawing/2014/main" id="{0725899F-20A4-4554-BF7C-6333E1B13811}"/>
              </a:ext>
            </a:extLst>
          </p:cNvPr>
          <p:cNvSpPr>
            <a:spLocks noGrp="1"/>
          </p:cNvSpPr>
          <p:nvPr>
            <p:ph type="subTitle" idx="1"/>
          </p:nvPr>
        </p:nvSpPr>
        <p:spPr/>
        <p:txBody>
          <a:bodyPr/>
          <a:lstStyle/>
          <a:p>
            <a:r>
              <a:rPr lang="nl-NL" dirty="0"/>
              <a:t>Voorlichting, advies en Instructie.</a:t>
            </a:r>
          </a:p>
          <a:p>
            <a:r>
              <a:rPr lang="nl-NL" dirty="0"/>
              <a:t>Les 3</a:t>
            </a:r>
          </a:p>
          <a:p>
            <a:r>
              <a:rPr lang="nl-NL" dirty="0"/>
              <a:t>MZ – VZ leerjaar 1 </a:t>
            </a:r>
          </a:p>
        </p:txBody>
      </p:sp>
    </p:spTree>
    <p:extLst>
      <p:ext uri="{BB962C8B-B14F-4D97-AF65-F5344CB8AC3E}">
        <p14:creationId xmlns:p14="http://schemas.microsoft.com/office/powerpoint/2010/main" val="874374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DC21BCA6-47D7-4AAC-A890-A146DD75786F}"/>
              </a:ext>
            </a:extLst>
          </p:cNvPr>
          <p:cNvSpPr>
            <a:spLocks noGrp="1"/>
          </p:cNvSpPr>
          <p:nvPr>
            <p:ph type="title"/>
          </p:nvPr>
        </p:nvSpPr>
        <p:spPr>
          <a:xfrm>
            <a:off x="644456" y="594324"/>
            <a:ext cx="8534400" cy="1507067"/>
          </a:xfrm>
        </p:spPr>
        <p:txBody>
          <a:bodyPr>
            <a:normAutofit/>
          </a:bodyPr>
          <a:lstStyle/>
          <a:p>
            <a:r>
              <a:rPr lang="nl-NL" sz="4000" dirty="0">
                <a:solidFill>
                  <a:schemeClr val="tx2"/>
                </a:solidFill>
              </a:rPr>
              <a:t>Wat is secundaire preventie?</a:t>
            </a:r>
          </a:p>
        </p:txBody>
      </p:sp>
      <p:sp>
        <p:nvSpPr>
          <p:cNvPr id="3" name="Tijdelijke aanduiding voor inhoud 2">
            <a:extLst>
              <a:ext uri="{FF2B5EF4-FFF2-40B4-BE49-F238E27FC236}">
                <a16:creationId xmlns:a16="http://schemas.microsoft.com/office/drawing/2014/main" id="{D7586E0B-216A-4521-91CC-C445E0A4A5C6}"/>
              </a:ext>
            </a:extLst>
          </p:cNvPr>
          <p:cNvSpPr>
            <a:spLocks noGrp="1"/>
          </p:cNvSpPr>
          <p:nvPr>
            <p:ph idx="1"/>
          </p:nvPr>
        </p:nvSpPr>
        <p:spPr>
          <a:xfrm>
            <a:off x="644456" y="2375452"/>
            <a:ext cx="8534400" cy="4012833"/>
          </a:xfrm>
        </p:spPr>
        <p:txBody>
          <a:bodyPr>
            <a:normAutofit/>
          </a:bodyPr>
          <a:lstStyle/>
          <a:p>
            <a:r>
              <a:rPr lang="nl-NL" dirty="0">
                <a:solidFill>
                  <a:schemeClr val="tx1"/>
                </a:solidFill>
              </a:rPr>
              <a:t>Dit is vroege opsporing van ziekten of afwijkingen bij personen die ziek zijn, een verhoogd risico lopen of een bepaalde genetische aanleg hebben. De ziekte kan daardoor eerder worden behandeld, zodat deze eerder geneest of niet erger wordt.</a:t>
            </a:r>
          </a:p>
          <a:p>
            <a:endParaRPr lang="nl-NL" dirty="0">
              <a:solidFill>
                <a:schemeClr val="tx1"/>
              </a:solidFill>
            </a:endParaRPr>
          </a:p>
          <a:p>
            <a:r>
              <a:rPr lang="nl-NL" dirty="0">
                <a:solidFill>
                  <a:schemeClr val="tx1"/>
                </a:solidFill>
              </a:rPr>
              <a:t>Een ziekte of stoornis ontdekken voordat iemand klachten krijgt geeft het beste resultaat.</a:t>
            </a:r>
          </a:p>
          <a:p>
            <a:endParaRPr lang="nl-NL" dirty="0">
              <a:solidFill>
                <a:schemeClr val="tx1"/>
              </a:solidFill>
            </a:endParaRPr>
          </a:p>
        </p:txBody>
      </p:sp>
    </p:spTree>
    <p:extLst>
      <p:ext uri="{BB962C8B-B14F-4D97-AF65-F5344CB8AC3E}">
        <p14:creationId xmlns:p14="http://schemas.microsoft.com/office/powerpoint/2010/main" val="252406699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B4F22171-BB50-4211-967C-C3D4841A49AF}"/>
              </a:ext>
            </a:extLst>
          </p:cNvPr>
          <p:cNvSpPr>
            <a:spLocks noGrp="1"/>
          </p:cNvSpPr>
          <p:nvPr>
            <p:ph type="title"/>
          </p:nvPr>
        </p:nvSpPr>
        <p:spPr>
          <a:xfrm>
            <a:off x="684211" y="685799"/>
            <a:ext cx="9569497" cy="1507067"/>
          </a:xfrm>
        </p:spPr>
        <p:txBody>
          <a:bodyPr>
            <a:normAutofit/>
          </a:bodyPr>
          <a:lstStyle/>
          <a:p>
            <a:r>
              <a:rPr lang="nl-NL" sz="4000" dirty="0">
                <a:solidFill>
                  <a:schemeClr val="tx2"/>
                </a:solidFill>
              </a:rPr>
              <a:t>Secundaire preventie voor wie?</a:t>
            </a:r>
          </a:p>
        </p:txBody>
      </p:sp>
      <p:sp>
        <p:nvSpPr>
          <p:cNvPr id="3" name="Tijdelijke aanduiding voor inhoud 2">
            <a:extLst>
              <a:ext uri="{FF2B5EF4-FFF2-40B4-BE49-F238E27FC236}">
                <a16:creationId xmlns:a16="http://schemas.microsoft.com/office/drawing/2014/main" id="{B838B115-A330-47E3-905D-244BF91B935A}"/>
              </a:ext>
            </a:extLst>
          </p:cNvPr>
          <p:cNvSpPr>
            <a:spLocks noGrp="1"/>
          </p:cNvSpPr>
          <p:nvPr>
            <p:ph idx="1"/>
          </p:nvPr>
        </p:nvSpPr>
        <p:spPr>
          <a:xfrm>
            <a:off x="684212" y="2717799"/>
            <a:ext cx="8534400" cy="3615267"/>
          </a:xfrm>
        </p:spPr>
        <p:txBody>
          <a:bodyPr>
            <a:normAutofit/>
          </a:bodyPr>
          <a:lstStyle/>
          <a:p>
            <a:r>
              <a:rPr lang="nl-NL" dirty="0">
                <a:solidFill>
                  <a:schemeClr val="tx1"/>
                </a:solidFill>
              </a:rPr>
              <a:t>Secundaire preventie is gericht op risicogroepen.</a:t>
            </a:r>
          </a:p>
          <a:p>
            <a:r>
              <a:rPr lang="nl-NL" dirty="0">
                <a:solidFill>
                  <a:schemeClr val="tx1"/>
                </a:solidFill>
              </a:rPr>
              <a:t>Een vorm van secundaire preventie is bijvoorbeeld: Bevolkingsonderzoeken hierbij testen ze op ziektes of aandoeningen van een gezonde groep mensen die horen bij een risicogroep</a:t>
            </a:r>
          </a:p>
          <a:p>
            <a:endParaRPr lang="nl-NL" dirty="0">
              <a:solidFill>
                <a:schemeClr val="tx1"/>
              </a:solidFill>
            </a:endParaRPr>
          </a:p>
          <a:p>
            <a:endParaRPr lang="nl-NL" dirty="0">
              <a:solidFill>
                <a:schemeClr val="tx1"/>
              </a:solidFill>
            </a:endParaRPr>
          </a:p>
          <a:p>
            <a:r>
              <a:rPr lang="nl-NL" dirty="0">
                <a:solidFill>
                  <a:schemeClr val="tx1"/>
                </a:solidFill>
              </a:rPr>
              <a:t>Kunnen jullie voorbeelden noemen van bevolkingsonderzoeken? </a:t>
            </a:r>
          </a:p>
          <a:p>
            <a:r>
              <a:rPr lang="nl-NL" dirty="0">
                <a:solidFill>
                  <a:schemeClr val="tx1"/>
                </a:solidFill>
              </a:rPr>
              <a:t>Waarom doen we die bevolkingsonderzoeken?</a:t>
            </a:r>
          </a:p>
          <a:p>
            <a:endParaRPr lang="nl-NL" dirty="0">
              <a:solidFill>
                <a:schemeClr val="tx1"/>
              </a:solidFill>
            </a:endParaRPr>
          </a:p>
          <a:p>
            <a:endParaRPr lang="nl-NL" dirty="0">
              <a:solidFill>
                <a:schemeClr val="tx1"/>
              </a:solidFill>
            </a:endParaRPr>
          </a:p>
        </p:txBody>
      </p:sp>
    </p:spTree>
    <p:extLst>
      <p:ext uri="{BB962C8B-B14F-4D97-AF65-F5344CB8AC3E}">
        <p14:creationId xmlns:p14="http://schemas.microsoft.com/office/powerpoint/2010/main" val="324322401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AD4BF210-8C01-456E-901B-AE64406B3922}"/>
              </a:ext>
            </a:extLst>
          </p:cNvPr>
          <p:cNvSpPr>
            <a:spLocks noGrp="1"/>
          </p:cNvSpPr>
          <p:nvPr>
            <p:ph type="title"/>
          </p:nvPr>
        </p:nvSpPr>
        <p:spPr>
          <a:xfrm>
            <a:off x="684212" y="685799"/>
            <a:ext cx="9747050" cy="1507067"/>
          </a:xfrm>
        </p:spPr>
        <p:txBody>
          <a:bodyPr>
            <a:normAutofit/>
          </a:bodyPr>
          <a:lstStyle/>
          <a:p>
            <a:r>
              <a:rPr lang="nl-NL" sz="4000" dirty="0">
                <a:solidFill>
                  <a:schemeClr val="tx2"/>
                </a:solidFill>
              </a:rPr>
              <a:t>Leeftijden en secundaire preventie. </a:t>
            </a:r>
          </a:p>
        </p:txBody>
      </p:sp>
      <p:sp>
        <p:nvSpPr>
          <p:cNvPr id="3" name="Tijdelijke aanduiding voor inhoud 2">
            <a:extLst>
              <a:ext uri="{FF2B5EF4-FFF2-40B4-BE49-F238E27FC236}">
                <a16:creationId xmlns:a16="http://schemas.microsoft.com/office/drawing/2014/main" id="{09438151-396B-431A-BB07-F31FD8280D26}"/>
              </a:ext>
            </a:extLst>
          </p:cNvPr>
          <p:cNvSpPr>
            <a:spLocks noGrp="1"/>
          </p:cNvSpPr>
          <p:nvPr>
            <p:ph idx="1"/>
          </p:nvPr>
        </p:nvSpPr>
        <p:spPr>
          <a:xfrm>
            <a:off x="684212" y="1961965"/>
            <a:ext cx="8823772" cy="4292189"/>
          </a:xfrm>
        </p:spPr>
        <p:txBody>
          <a:bodyPr>
            <a:normAutofit/>
          </a:bodyPr>
          <a:lstStyle/>
          <a:p>
            <a:r>
              <a:rPr lang="nl-NL" b="1" dirty="0">
                <a:solidFill>
                  <a:schemeClr val="tx1"/>
                </a:solidFill>
              </a:rPr>
              <a:t>Secundaire preventie wordt binnen elke leeftijdsgroep toegepast. Zelfs als je nog niet geboren bent!</a:t>
            </a:r>
          </a:p>
          <a:p>
            <a:endParaRPr lang="nl-NL" dirty="0">
              <a:solidFill>
                <a:schemeClr val="tx1"/>
              </a:solidFill>
            </a:endParaRPr>
          </a:p>
          <a:p>
            <a:r>
              <a:rPr lang="nl-NL" dirty="0">
                <a:solidFill>
                  <a:schemeClr val="tx1"/>
                </a:solidFill>
              </a:rPr>
              <a:t>Voorbeelden:</a:t>
            </a:r>
          </a:p>
          <a:p>
            <a:r>
              <a:rPr lang="nl-NL" dirty="0">
                <a:solidFill>
                  <a:schemeClr val="tx1"/>
                </a:solidFill>
              </a:rPr>
              <a:t> Prenatale diagnostiek voor vroegtijdige opsporing van afwijkingen nog voor een baby geboren is.</a:t>
            </a:r>
          </a:p>
          <a:p>
            <a:r>
              <a:rPr lang="nl-NL" dirty="0">
                <a:solidFill>
                  <a:schemeClr val="tx1"/>
                </a:solidFill>
              </a:rPr>
              <a:t>Hielprik bij pasgeborene -&gt; screening op aangeboren afwijkingen.</a:t>
            </a:r>
          </a:p>
          <a:p>
            <a:r>
              <a:rPr lang="nl-NL" dirty="0">
                <a:solidFill>
                  <a:schemeClr val="tx1"/>
                </a:solidFill>
              </a:rPr>
              <a:t>Schoolarts -&gt; test voor gehoor en gezichtsvermogen.</a:t>
            </a:r>
          </a:p>
          <a:p>
            <a:r>
              <a:rPr lang="nl-NL" dirty="0">
                <a:solidFill>
                  <a:schemeClr val="tx1"/>
                </a:solidFill>
              </a:rPr>
              <a:t>Verzorgingshuizen -&gt; signalering beginnende dementie, valpreventie, beginnende depressie etc.</a:t>
            </a:r>
          </a:p>
          <a:p>
            <a:endParaRPr lang="nl-NL" dirty="0">
              <a:solidFill>
                <a:schemeClr val="tx1"/>
              </a:solidFill>
            </a:endParaRPr>
          </a:p>
        </p:txBody>
      </p:sp>
    </p:spTree>
    <p:extLst>
      <p:ext uri="{BB962C8B-B14F-4D97-AF65-F5344CB8AC3E}">
        <p14:creationId xmlns:p14="http://schemas.microsoft.com/office/powerpoint/2010/main" val="339219627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04128E86-582C-4C81-AC89-CCBC8724E29E}"/>
              </a:ext>
            </a:extLst>
          </p:cNvPr>
          <p:cNvSpPr>
            <a:spLocks noGrp="1"/>
          </p:cNvSpPr>
          <p:nvPr>
            <p:ph type="title"/>
          </p:nvPr>
        </p:nvSpPr>
        <p:spPr>
          <a:xfrm>
            <a:off x="684211" y="571498"/>
            <a:ext cx="9107859" cy="1507067"/>
          </a:xfrm>
        </p:spPr>
        <p:txBody>
          <a:bodyPr>
            <a:normAutofit fontScale="90000"/>
          </a:bodyPr>
          <a:lstStyle/>
          <a:p>
            <a:r>
              <a:rPr lang="nl-NL" sz="4000" dirty="0">
                <a:solidFill>
                  <a:schemeClr val="tx2"/>
                </a:solidFill>
              </a:rPr>
              <a:t>Begeleiders maatschappelijke zorg &amp; verzorgende IG en secundaire preventie. </a:t>
            </a:r>
          </a:p>
        </p:txBody>
      </p:sp>
      <p:sp>
        <p:nvSpPr>
          <p:cNvPr id="3" name="Tijdelijke aanduiding voor inhoud 2">
            <a:extLst>
              <a:ext uri="{FF2B5EF4-FFF2-40B4-BE49-F238E27FC236}">
                <a16:creationId xmlns:a16="http://schemas.microsoft.com/office/drawing/2014/main" id="{CD557CBE-514D-4976-98AB-B16A6C5C7494}"/>
              </a:ext>
            </a:extLst>
          </p:cNvPr>
          <p:cNvSpPr>
            <a:spLocks noGrp="1"/>
          </p:cNvSpPr>
          <p:nvPr>
            <p:ph idx="1"/>
          </p:nvPr>
        </p:nvSpPr>
        <p:spPr>
          <a:xfrm>
            <a:off x="684212" y="2539014"/>
            <a:ext cx="8534400" cy="3747488"/>
          </a:xfrm>
        </p:spPr>
        <p:txBody>
          <a:bodyPr>
            <a:normAutofit/>
          </a:bodyPr>
          <a:lstStyle/>
          <a:p>
            <a:r>
              <a:rPr lang="nl-NL" b="1" dirty="0">
                <a:solidFill>
                  <a:schemeClr val="tx1"/>
                </a:solidFill>
              </a:rPr>
              <a:t>Hoe gaan jullie op stage of tijdens je werk in aanraking komen met secundaire preventie?</a:t>
            </a:r>
          </a:p>
          <a:p>
            <a:r>
              <a:rPr lang="nl-NL" dirty="0">
                <a:solidFill>
                  <a:schemeClr val="tx1"/>
                </a:solidFill>
              </a:rPr>
              <a:t>Symptomen bij de zorgvrager/cliënt observeren, rapporteren en bespreekbaar maken</a:t>
            </a:r>
          </a:p>
          <a:p>
            <a:r>
              <a:rPr lang="nl-NL" dirty="0">
                <a:solidFill>
                  <a:schemeClr val="tx1"/>
                </a:solidFill>
              </a:rPr>
              <a:t>Zorgvrager</a:t>
            </a:r>
            <a:r>
              <a:rPr lang="nl-NL">
                <a:solidFill>
                  <a:schemeClr val="tx1"/>
                </a:solidFill>
              </a:rPr>
              <a:t>/cliënt </a:t>
            </a:r>
            <a:r>
              <a:rPr lang="nl-NL" dirty="0">
                <a:solidFill>
                  <a:schemeClr val="tx1"/>
                </a:solidFill>
              </a:rPr>
              <a:t>stimuleren om eigen verantwoordelijkheid te nemen</a:t>
            </a:r>
          </a:p>
          <a:p>
            <a:r>
              <a:rPr lang="nl-NL" dirty="0">
                <a:solidFill>
                  <a:schemeClr val="tx1"/>
                </a:solidFill>
              </a:rPr>
              <a:t>Voorlichting geven om verergering te voorkomen</a:t>
            </a:r>
          </a:p>
          <a:p>
            <a:pPr marL="0" indent="0">
              <a:buNone/>
            </a:pPr>
            <a:endParaRPr lang="nl-NL" dirty="0">
              <a:solidFill>
                <a:schemeClr val="tx1"/>
              </a:solidFill>
            </a:endParaRPr>
          </a:p>
          <a:p>
            <a:r>
              <a:rPr lang="nl-NL" dirty="0">
                <a:solidFill>
                  <a:schemeClr val="tx1"/>
                </a:solidFill>
              </a:rPr>
              <a:t>Kunnen jullie voorbeelden geven?</a:t>
            </a:r>
          </a:p>
          <a:p>
            <a:endParaRPr lang="nl-NL" dirty="0">
              <a:solidFill>
                <a:schemeClr val="tx1"/>
              </a:solidFill>
            </a:endParaRPr>
          </a:p>
        </p:txBody>
      </p:sp>
    </p:spTree>
    <p:extLst>
      <p:ext uri="{BB962C8B-B14F-4D97-AF65-F5344CB8AC3E}">
        <p14:creationId xmlns:p14="http://schemas.microsoft.com/office/powerpoint/2010/main" val="53197223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DD20D8BE-2907-412A-B831-CEDBA567FE68}"/>
              </a:ext>
            </a:extLst>
          </p:cNvPr>
          <p:cNvSpPr>
            <a:spLocks noGrp="1"/>
          </p:cNvSpPr>
          <p:nvPr>
            <p:ph type="title"/>
          </p:nvPr>
        </p:nvSpPr>
        <p:spPr>
          <a:xfrm>
            <a:off x="681037" y="598913"/>
            <a:ext cx="8534400" cy="1507067"/>
          </a:xfrm>
        </p:spPr>
        <p:txBody>
          <a:bodyPr>
            <a:normAutofit/>
          </a:bodyPr>
          <a:lstStyle/>
          <a:p>
            <a:r>
              <a:rPr lang="nl-NL" sz="4000" dirty="0">
                <a:solidFill>
                  <a:schemeClr val="tx2"/>
                </a:solidFill>
              </a:rPr>
              <a:t>Micro-, </a:t>
            </a:r>
            <a:r>
              <a:rPr lang="nl-NL" sz="4000" dirty="0" err="1">
                <a:solidFill>
                  <a:schemeClr val="tx2"/>
                </a:solidFill>
              </a:rPr>
              <a:t>meso</a:t>
            </a:r>
            <a:r>
              <a:rPr lang="nl-NL" sz="4000" dirty="0">
                <a:solidFill>
                  <a:schemeClr val="tx2"/>
                </a:solidFill>
              </a:rPr>
              <a:t>-, macroniveau</a:t>
            </a:r>
          </a:p>
        </p:txBody>
      </p:sp>
      <p:sp>
        <p:nvSpPr>
          <p:cNvPr id="3" name="Tijdelijke aanduiding voor inhoud 2">
            <a:extLst>
              <a:ext uri="{FF2B5EF4-FFF2-40B4-BE49-F238E27FC236}">
                <a16:creationId xmlns:a16="http://schemas.microsoft.com/office/drawing/2014/main" id="{8D1461A0-6BA4-4AAA-AA93-62529CDD92CC}"/>
              </a:ext>
            </a:extLst>
          </p:cNvPr>
          <p:cNvSpPr>
            <a:spLocks noGrp="1"/>
          </p:cNvSpPr>
          <p:nvPr>
            <p:ph idx="1"/>
          </p:nvPr>
        </p:nvSpPr>
        <p:spPr>
          <a:xfrm>
            <a:off x="681036" y="2425824"/>
            <a:ext cx="9155421" cy="3615267"/>
          </a:xfrm>
        </p:spPr>
        <p:txBody>
          <a:bodyPr>
            <a:normAutofit/>
          </a:bodyPr>
          <a:lstStyle/>
          <a:p>
            <a:r>
              <a:rPr lang="nl-NL" b="1" dirty="0">
                <a:solidFill>
                  <a:schemeClr val="tx1"/>
                </a:solidFill>
              </a:rPr>
              <a:t>Microniveau</a:t>
            </a:r>
            <a:r>
              <a:rPr lang="nl-NL" dirty="0">
                <a:solidFill>
                  <a:schemeClr val="tx1"/>
                </a:solidFill>
              </a:rPr>
              <a:t>; individuele zorgvrager/ cliënt -&gt; heeft klachten of verhoogd risico op ziekte of stoornis.</a:t>
            </a:r>
          </a:p>
          <a:p>
            <a:endParaRPr lang="nl-NL" dirty="0">
              <a:solidFill>
                <a:schemeClr val="tx1"/>
              </a:solidFill>
            </a:endParaRPr>
          </a:p>
          <a:p>
            <a:r>
              <a:rPr lang="nl-NL" b="1" dirty="0">
                <a:solidFill>
                  <a:schemeClr val="tx1"/>
                </a:solidFill>
              </a:rPr>
              <a:t>Mesoniveau</a:t>
            </a:r>
            <a:r>
              <a:rPr lang="nl-NL" dirty="0">
                <a:solidFill>
                  <a:schemeClr val="tx1"/>
                </a:solidFill>
              </a:rPr>
              <a:t>; zorgvrager/ cliënt, gezin, vrienden collega’s van zorgvrager -&gt; bijvoorbeeld voorlichting over aandoening, symptomen en gevolgen (besmettelijke ziekten, ziekten met grote invloed op omgeving zoals leukemie bij kinderen).</a:t>
            </a:r>
          </a:p>
          <a:p>
            <a:endParaRPr lang="nl-NL" dirty="0">
              <a:solidFill>
                <a:schemeClr val="tx1"/>
              </a:solidFill>
            </a:endParaRPr>
          </a:p>
          <a:p>
            <a:r>
              <a:rPr lang="nl-NL" b="1" dirty="0">
                <a:solidFill>
                  <a:schemeClr val="tx1"/>
                </a:solidFill>
              </a:rPr>
              <a:t>Macroniveau</a:t>
            </a:r>
            <a:r>
              <a:rPr lang="nl-NL" dirty="0">
                <a:solidFill>
                  <a:schemeClr val="tx1"/>
                </a:solidFill>
              </a:rPr>
              <a:t>; screening en bevolkingsonderzoek.</a:t>
            </a:r>
          </a:p>
          <a:p>
            <a:endParaRPr lang="nl-NL" dirty="0">
              <a:solidFill>
                <a:schemeClr val="tx1"/>
              </a:solidFill>
            </a:endParaRPr>
          </a:p>
        </p:txBody>
      </p:sp>
    </p:spTree>
    <p:extLst>
      <p:ext uri="{BB962C8B-B14F-4D97-AF65-F5344CB8AC3E}">
        <p14:creationId xmlns:p14="http://schemas.microsoft.com/office/powerpoint/2010/main" val="2906500524"/>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Segment">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8837</TotalTime>
  <Words>316</Words>
  <Application>Microsoft Office PowerPoint</Application>
  <PresentationFormat>Breedbeeld</PresentationFormat>
  <Paragraphs>36</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Century Gothic</vt:lpstr>
      <vt:lpstr>Wingdings 3</vt:lpstr>
      <vt:lpstr>Segment</vt:lpstr>
      <vt:lpstr>Secundaire preventie</vt:lpstr>
      <vt:lpstr>Wat is secundaire preventie?</vt:lpstr>
      <vt:lpstr>Secundaire preventie voor wie?</vt:lpstr>
      <vt:lpstr>Leeftijden en secundaire preventie. </vt:lpstr>
      <vt:lpstr>Begeleiders maatschappelijke zorg &amp; verzorgende IG en secundaire preventie. </vt:lpstr>
      <vt:lpstr>Micro-, meso-, macroniveau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Secundaire preventie</dc:title>
  <dc:creator>Kim Gevers - van Uden</dc:creator>
  <cp:lastModifiedBy>Kim Gevers - van Uden</cp:lastModifiedBy>
  <cp:revision>1</cp:revision>
  <dcterms:created xsi:type="dcterms:W3CDTF">2022-03-09T10:38:41Z</dcterms:created>
  <dcterms:modified xsi:type="dcterms:W3CDTF">2022-03-15T13:56:10Z</dcterms:modified>
</cp:coreProperties>
</file>